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67" r:id="rId4"/>
    <p:sldId id="259" r:id="rId5"/>
    <p:sldId id="258" r:id="rId6"/>
    <p:sldId id="260" r:id="rId7"/>
    <p:sldId id="262" r:id="rId8"/>
    <p:sldId id="266" r:id="rId9"/>
    <p:sldId id="265" r:id="rId10"/>
    <p:sldId id="261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C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5519" y="274638"/>
            <a:ext cx="7433680" cy="846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197212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6254AB-7067-4051-AE10-53D4D12D1AF1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03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54AB-7067-4051-AE10-53D4D12D1AF1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0825" cy="6858000"/>
            <a:chOff x="0" y="0"/>
            <a:chExt cx="9140825" cy="6858000"/>
          </a:xfrm>
        </p:grpSpPr>
        <p:pic>
          <p:nvPicPr>
            <p:cNvPr id="6" name="Picture 1" descr="girl sandy face cropped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175" y="0"/>
              <a:ext cx="913765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 descr="just globe ghosted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94665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ounded Rectangle 7"/>
          <p:cNvSpPr/>
          <p:nvPr/>
        </p:nvSpPr>
        <p:spPr>
          <a:xfrm>
            <a:off x="3276600" y="3962400"/>
            <a:ext cx="9829800" cy="1524000"/>
          </a:xfrm>
          <a:prstGeom prst="roundRect">
            <a:avLst/>
          </a:prstGeom>
          <a:solidFill>
            <a:srgbClr val="232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304800"/>
            <a:ext cx="4191000" cy="2438400"/>
          </a:xfrm>
        </p:spPr>
        <p:txBody>
          <a:bodyPr/>
          <a:lstStyle>
            <a:lvl1pPr algn="r">
              <a:spcBef>
                <a:spcPts val="300"/>
              </a:spcBef>
              <a:spcAft>
                <a:spcPts val="300"/>
              </a:spcAft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Presenter’s Name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SBRI</a:t>
            </a:r>
          </a:p>
          <a:p>
            <a:pPr lvl="0"/>
            <a:r>
              <a:rPr lang="en-US" dirty="0" smtClean="0"/>
              <a:t>Session ID</a:t>
            </a:r>
          </a:p>
          <a:p>
            <a:pPr lvl="0"/>
            <a:endParaRPr lang="en-US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05200" y="4114800"/>
            <a:ext cx="5181600" cy="1219200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9413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54AB-7067-4051-AE10-53D4D12D1AF1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" descr="girl 2 no crop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3276600" y="3962400"/>
            <a:ext cx="9829800" cy="1524000"/>
          </a:xfrm>
          <a:prstGeom prst="roundRect">
            <a:avLst/>
          </a:prstGeom>
          <a:solidFill>
            <a:srgbClr val="232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6" descr="light background3 copy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0" y="6629400"/>
            <a:ext cx="9137650" cy="231228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1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05200" y="4114800"/>
            <a:ext cx="5181600" cy="1219200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7123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angen (10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15766" y="1"/>
            <a:ext cx="9159766" cy="685799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54AB-7067-4051-AE10-53D4D12D1AF1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276600" y="3962400"/>
            <a:ext cx="9829800" cy="1524000"/>
          </a:xfrm>
          <a:prstGeom prst="roundRect">
            <a:avLst/>
          </a:prstGeom>
          <a:solidFill>
            <a:srgbClr val="232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 descr="light background3 copy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0" y="6629400"/>
            <a:ext cx="9137650" cy="231228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1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05200" y="4114800"/>
            <a:ext cx="5181600" cy="1219200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3188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54AB-7067-4051-AE10-53D4D12D1AF1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" descr="woman cutting only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3276600" y="3962400"/>
            <a:ext cx="9829800" cy="1524000"/>
          </a:xfrm>
          <a:prstGeom prst="roundRect">
            <a:avLst/>
          </a:prstGeom>
          <a:solidFill>
            <a:srgbClr val="232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 descr="light background3 copy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0" y="6629400"/>
            <a:ext cx="9137650" cy="231228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1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05200" y="4114800"/>
            <a:ext cx="5181600" cy="1219200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9217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54AB-7067-4051-AE10-53D4D12D1AF1}" type="datetimeFigureOut">
              <a:rPr lang="en-US" smtClean="0"/>
              <a:t>2/23/2015</a:t>
            </a:fld>
            <a:endParaRPr lang="en-US"/>
          </a:p>
        </p:txBody>
      </p:sp>
      <p:pic>
        <p:nvPicPr>
          <p:cNvPr id="5" name="Picture 1" descr="girl sandy face only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3276600" y="4191000"/>
            <a:ext cx="9829800" cy="1524000"/>
          </a:xfrm>
          <a:prstGeom prst="roundRect">
            <a:avLst/>
          </a:prstGeom>
          <a:solidFill>
            <a:srgbClr val="232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 descr="light background3 copy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0" y="6629400"/>
            <a:ext cx="9137650" cy="231228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05200" y="4343400"/>
            <a:ext cx="5181600" cy="1219200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1086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therine-Uganda_TamaraPlush[1]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15766" y="0"/>
            <a:ext cx="9175532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54AB-7067-4051-AE10-53D4D12D1AF1}" type="datetimeFigureOut">
              <a:rPr lang="en-US" smtClean="0"/>
              <a:t>2/23/2015</a:t>
            </a:fld>
            <a:endParaRPr lang="en-US"/>
          </a:p>
        </p:txBody>
      </p:sp>
      <p:pic>
        <p:nvPicPr>
          <p:cNvPr id="6" name="Picture 5" descr="light background3 copy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0" y="6629400"/>
            <a:ext cx="9137650" cy="231228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7" name="Rounded Rectangle 6"/>
          <p:cNvSpPr/>
          <p:nvPr/>
        </p:nvSpPr>
        <p:spPr>
          <a:xfrm>
            <a:off x="3276600" y="4343400"/>
            <a:ext cx="9829800" cy="1524000"/>
          </a:xfrm>
          <a:prstGeom prst="roundRect">
            <a:avLst/>
          </a:prstGeom>
          <a:solidFill>
            <a:srgbClr val="232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05200" y="4495800"/>
            <a:ext cx="5181600" cy="1219200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817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_O7Y073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31531" y="0"/>
            <a:ext cx="9251731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54AB-7067-4051-AE10-53D4D12D1AF1}" type="datetimeFigureOut">
              <a:rPr lang="en-US" smtClean="0"/>
              <a:t>2/23/2015</a:t>
            </a:fld>
            <a:endParaRPr lang="en-US"/>
          </a:p>
        </p:txBody>
      </p:sp>
      <p:pic>
        <p:nvPicPr>
          <p:cNvPr id="6" name="Picture 5" descr="light background3 copy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0" y="6629400"/>
            <a:ext cx="9137650" cy="231228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7" name="Rounded Rectangle 6"/>
          <p:cNvSpPr/>
          <p:nvPr/>
        </p:nvSpPr>
        <p:spPr>
          <a:xfrm>
            <a:off x="3505200" y="3810000"/>
            <a:ext cx="9829800" cy="1524000"/>
          </a:xfrm>
          <a:prstGeom prst="roundRect">
            <a:avLst/>
          </a:prstGeom>
          <a:solidFill>
            <a:srgbClr val="232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733800" y="3962400"/>
            <a:ext cx="5181600" cy="1219200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2724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54AB-7067-4051-AE10-53D4D12D1AF1}" type="datetimeFigureOut">
              <a:rPr lang="en-US" smtClean="0"/>
              <a:t>2/23/2015</a:t>
            </a:fld>
            <a:endParaRPr lang="en-US"/>
          </a:p>
        </p:txBody>
      </p:sp>
      <p:pic>
        <p:nvPicPr>
          <p:cNvPr id="5" name="Picture 4" descr="_O7Y08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31531" y="0"/>
            <a:ext cx="9175531" cy="6858000"/>
          </a:xfrm>
          <a:prstGeom prst="rect">
            <a:avLst/>
          </a:prstGeom>
        </p:spPr>
      </p:pic>
      <p:pic>
        <p:nvPicPr>
          <p:cNvPr id="6" name="Picture 5" descr="light background3 copy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0" y="6629400"/>
            <a:ext cx="9137650" cy="231228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7" name="Rounded Rectangle 6"/>
          <p:cNvSpPr/>
          <p:nvPr/>
        </p:nvSpPr>
        <p:spPr>
          <a:xfrm>
            <a:off x="3276600" y="4343400"/>
            <a:ext cx="9829800" cy="1524000"/>
          </a:xfrm>
          <a:prstGeom prst="roundRect">
            <a:avLst/>
          </a:prstGeom>
          <a:solidFill>
            <a:srgbClr val="232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05200" y="4495800"/>
            <a:ext cx="5181600" cy="1219200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9380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54AB-7067-4051-AE10-53D4D12D1AF1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C98F4CB-58EA-4F0F-8F77-D6EA0EBB3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52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6254AB-7067-4051-AE10-53D4D12D1AF1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19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1151"/>
            <a:ext cx="7315200" cy="846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6254AB-7067-4051-AE10-53D4D12D1AF1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3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6254AB-7067-4051-AE10-53D4D12D1AF1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6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54AB-7067-4051-AE10-53D4D12D1AF1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9" descr="concept-4-Title-1b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3276600" y="3962400"/>
            <a:ext cx="9829800" cy="1524000"/>
          </a:xfrm>
          <a:prstGeom prst="roundRect">
            <a:avLst/>
          </a:prstGeom>
          <a:solidFill>
            <a:srgbClr val="232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304800"/>
            <a:ext cx="4191000" cy="2438400"/>
          </a:xfrm>
        </p:spPr>
        <p:txBody>
          <a:bodyPr/>
          <a:lstStyle>
            <a:lvl1pPr algn="r">
              <a:spcBef>
                <a:spcPts val="300"/>
              </a:spcBef>
              <a:spcAft>
                <a:spcPts val="300"/>
              </a:spcAft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Presenter’s Name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SBRI</a:t>
            </a:r>
          </a:p>
          <a:p>
            <a:pPr lvl="0"/>
            <a:r>
              <a:rPr lang="en-US" dirty="0" smtClean="0"/>
              <a:t>Session ID</a:t>
            </a:r>
          </a:p>
          <a:p>
            <a:pPr lvl="0"/>
            <a:endParaRPr lang="en-US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05200" y="4114800"/>
            <a:ext cx="5181600" cy="1219200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0888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762000" y="0"/>
            <a:ext cx="9902825" cy="7035800"/>
            <a:chOff x="-762000" y="0"/>
            <a:chExt cx="9902825" cy="7035800"/>
          </a:xfrm>
        </p:grpSpPr>
        <p:pic>
          <p:nvPicPr>
            <p:cNvPr id="15" name="Picture 9" descr="concept-4-Title-1b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175" y="0"/>
              <a:ext cx="913765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 descr="Woman by beakers (17)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2000" y="6019800"/>
              <a:ext cx="1524000" cy="1016000"/>
            </a:xfrm>
            <a:prstGeom prst="round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8" name="Picture 17" descr="Woman by beakers (17)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133600" y="2667000"/>
              <a:ext cx="1676400" cy="1116371"/>
            </a:xfrm>
            <a:prstGeom prst="round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9" name="Picture 18" descr="Woman by beakers (17)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676400" y="4876800"/>
              <a:ext cx="1066800" cy="711200"/>
            </a:xfrm>
            <a:prstGeom prst="round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20" name="Picture 19" descr="Woman by beakers (17)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-304800" y="3352800"/>
              <a:ext cx="1828800" cy="1218008"/>
            </a:xfrm>
            <a:prstGeom prst="round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21" name="Picture 20" descr="Woman by beakers (17).jp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 flipH="1">
              <a:off x="-609600" y="1676400"/>
              <a:ext cx="990600" cy="711200"/>
            </a:xfrm>
            <a:prstGeom prst="round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22" name="Picture 21" descr="Woman by beakers (17).jpg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 flipH="1">
              <a:off x="-762000" y="4572000"/>
              <a:ext cx="990600" cy="609600"/>
            </a:xfrm>
            <a:prstGeom prst="roundRect">
              <a:avLst/>
            </a:prstGeom>
            <a:ln w="19050">
              <a:solidFill>
                <a:schemeClr val="bg1"/>
              </a:solidFill>
            </a:ln>
          </p:spPr>
        </p:pic>
      </p:grp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6254AB-7067-4051-AE10-53D4D12D1AF1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276600" y="3962400"/>
            <a:ext cx="9829800" cy="1524000"/>
          </a:xfrm>
          <a:prstGeom prst="roundRect">
            <a:avLst/>
          </a:prstGeom>
          <a:solidFill>
            <a:srgbClr val="232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304800"/>
            <a:ext cx="4191000" cy="2438400"/>
          </a:xfrm>
        </p:spPr>
        <p:txBody>
          <a:bodyPr/>
          <a:lstStyle>
            <a:lvl1pPr algn="r">
              <a:spcBef>
                <a:spcPts val="300"/>
              </a:spcBef>
              <a:spcAft>
                <a:spcPts val="300"/>
              </a:spcAft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Presenter’s Name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SBRI</a:t>
            </a:r>
          </a:p>
          <a:p>
            <a:pPr lvl="0"/>
            <a:r>
              <a:rPr lang="en-US" dirty="0" smtClean="0"/>
              <a:t>Session ID</a:t>
            </a:r>
          </a:p>
          <a:p>
            <a:pPr lvl="0"/>
            <a:endParaRPr lang="en-US" dirty="0" smtClean="0"/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05200" y="4114800"/>
            <a:ext cx="5181600" cy="1219200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917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54AB-7067-4051-AE10-53D4D12D1AF1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175" y="0"/>
            <a:ext cx="9140825" cy="6858000"/>
            <a:chOff x="0" y="0"/>
            <a:chExt cx="9140825" cy="6858000"/>
          </a:xfrm>
        </p:grpSpPr>
        <p:pic>
          <p:nvPicPr>
            <p:cNvPr id="5" name="Picture 9" descr="girl 1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175" y="0"/>
              <a:ext cx="913765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1" descr="just globe ghosted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94665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ounded Rectangle 7"/>
          <p:cNvSpPr/>
          <p:nvPr/>
        </p:nvSpPr>
        <p:spPr>
          <a:xfrm>
            <a:off x="3276600" y="3962400"/>
            <a:ext cx="9829800" cy="1524000"/>
          </a:xfrm>
          <a:prstGeom prst="roundRect">
            <a:avLst/>
          </a:prstGeom>
          <a:solidFill>
            <a:srgbClr val="232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304800"/>
            <a:ext cx="4191000" cy="2438400"/>
          </a:xfrm>
        </p:spPr>
        <p:txBody>
          <a:bodyPr/>
          <a:lstStyle>
            <a:lvl1pPr algn="r">
              <a:spcBef>
                <a:spcPts val="300"/>
              </a:spcBef>
              <a:spcAft>
                <a:spcPts val="300"/>
              </a:spcAft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Presenter’s Name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SBRI</a:t>
            </a:r>
          </a:p>
          <a:p>
            <a:pPr lvl="0"/>
            <a:r>
              <a:rPr lang="en-US" dirty="0" smtClean="0"/>
              <a:t>Session ID</a:t>
            </a:r>
          </a:p>
          <a:p>
            <a:pPr lvl="0"/>
            <a:endParaRPr lang="en-US" dirty="0" smtClean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05200" y="4114800"/>
            <a:ext cx="5181600" cy="1219200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9143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54AB-7067-4051-AE10-53D4D12D1AF1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0825" cy="6858000"/>
            <a:chOff x="0" y="0"/>
            <a:chExt cx="9140825" cy="6858000"/>
          </a:xfrm>
        </p:grpSpPr>
        <p:pic>
          <p:nvPicPr>
            <p:cNvPr id="7" name="Picture 1" descr="woman cutting cropped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175" y="0"/>
              <a:ext cx="913765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 descr="just globe ghosted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94665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ounded Rectangle 8"/>
          <p:cNvSpPr/>
          <p:nvPr/>
        </p:nvSpPr>
        <p:spPr>
          <a:xfrm>
            <a:off x="3276600" y="3962400"/>
            <a:ext cx="9829800" cy="1524000"/>
          </a:xfrm>
          <a:prstGeom prst="roundRect">
            <a:avLst/>
          </a:prstGeom>
          <a:solidFill>
            <a:srgbClr val="232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304800"/>
            <a:ext cx="4191000" cy="2438400"/>
          </a:xfrm>
        </p:spPr>
        <p:txBody>
          <a:bodyPr/>
          <a:lstStyle>
            <a:lvl1pPr algn="r">
              <a:spcBef>
                <a:spcPts val="300"/>
              </a:spcBef>
              <a:spcAft>
                <a:spcPts val="300"/>
              </a:spcAft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Presenter’s Name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SBRI</a:t>
            </a:r>
          </a:p>
          <a:p>
            <a:pPr lvl="0"/>
            <a:r>
              <a:rPr lang="en-US" dirty="0" smtClean="0"/>
              <a:t>Session ID</a:t>
            </a:r>
          </a:p>
          <a:p>
            <a:pPr lvl="0"/>
            <a:endParaRPr lang="en-US" dirty="0" smtClean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05200" y="4114800"/>
            <a:ext cx="5181600" cy="1219200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6126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54AB-7067-4051-AE10-53D4D12D1AF1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 descr="concept-4-Title-1a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3276600" y="3962400"/>
            <a:ext cx="9829800" cy="1524000"/>
          </a:xfrm>
          <a:prstGeom prst="roundRect">
            <a:avLst/>
          </a:prstGeom>
          <a:solidFill>
            <a:srgbClr val="232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304800"/>
            <a:ext cx="4191000" cy="2438400"/>
          </a:xfrm>
        </p:spPr>
        <p:txBody>
          <a:bodyPr/>
          <a:lstStyle>
            <a:lvl1pPr algn="r">
              <a:spcBef>
                <a:spcPts val="300"/>
              </a:spcBef>
              <a:spcAft>
                <a:spcPts val="300"/>
              </a:spcAft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Presenter’s Name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SBRI</a:t>
            </a:r>
          </a:p>
          <a:p>
            <a:pPr lvl="0"/>
            <a:r>
              <a:rPr lang="en-US" dirty="0" smtClean="0"/>
              <a:t>Session ID</a:t>
            </a:r>
          </a:p>
          <a:p>
            <a:pPr lvl="0"/>
            <a:endParaRPr lang="en-US" dirty="0" smtClean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05200" y="4114800"/>
            <a:ext cx="5181600" cy="1219200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4224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ight background3 copy.jpg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9" name="Slide Number Placeholder 6"/>
          <p:cNvSpPr txBox="1">
            <a:spLocks/>
          </p:cNvSpPr>
          <p:nvPr/>
        </p:nvSpPr>
        <p:spPr>
          <a:xfrm>
            <a:off x="152400" y="6584950"/>
            <a:ext cx="838200" cy="50165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2073121-80F2-4A27-A972-3FCE9B2C70D8}" type="slidenum">
              <a:rPr lang="en-US" sz="12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274638"/>
            <a:ext cx="7315200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0" y="1600200"/>
            <a:ext cx="716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1295400" y="152401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fld id="{946254AB-7067-4051-AE10-53D4D12D1AF1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690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7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BF311A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rgbClr val="BF311A"/>
        </a:buClr>
        <a:buFont typeface="Wingdings" pitchFamily="2" charset="2"/>
        <a:buChar char="§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rtl="0" eaLnBrk="1" fontAlgn="base" hangingPunct="1">
        <a:lnSpc>
          <a:spcPct val="90000"/>
        </a:lnSpc>
        <a:spcBef>
          <a:spcPts val="400"/>
        </a:spcBef>
        <a:spcAft>
          <a:spcPts val="400"/>
        </a:spcAft>
        <a:buClr>
          <a:srgbClr val="BF311A"/>
        </a:buClr>
        <a:buFont typeface="Arial" charset="0"/>
        <a:buChar char="–"/>
        <a:defRPr sz="1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350"/>
        </a:spcBef>
        <a:spcAft>
          <a:spcPts val="350"/>
        </a:spcAft>
        <a:buClr>
          <a:srgbClr val="BF311A"/>
        </a:buClr>
        <a:buFont typeface="Arial" charset="0"/>
        <a:buChar char="•"/>
        <a:defRPr sz="16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networks.systemsbiology.net/mtb/content/TFOE-Searchable-Data-File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Using the TFOE transcriptional regulation network spreadsheet tool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Tige Rustad, Senior Scientist at Seattle Biomed</a:t>
            </a:r>
          </a:p>
          <a:p>
            <a:r>
              <a:rPr lang="en-US" dirty="0" smtClean="0"/>
              <a:t>Email: tige.rustad@seattlebiomed.org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09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Three:</a:t>
            </a:r>
            <a:br>
              <a:rPr lang="en-US" dirty="0" smtClean="0"/>
            </a:br>
            <a:r>
              <a:rPr lang="en-US" dirty="0" smtClean="0"/>
              <a:t>Sort the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Sort the TFs as desired</a:t>
            </a:r>
          </a:p>
          <a:p>
            <a:pPr lvl="1"/>
            <a:r>
              <a:rPr lang="en-US" sz="1400" dirty="0" smtClean="0"/>
              <a:t>Each column title has an arrow that pulls up sorting options</a:t>
            </a:r>
          </a:p>
          <a:p>
            <a:r>
              <a:rPr lang="en-US" sz="1400" dirty="0" smtClean="0"/>
              <a:t>Sorting by the significance or size of the overlap is generally the most useful view</a:t>
            </a:r>
          </a:p>
          <a:p>
            <a:r>
              <a:rPr lang="en-US" sz="1400" dirty="0" smtClean="0"/>
              <a:t>The order of TFs in the Output table determines the order of TFs in the 'Readout' tabs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7396" t="19395" r="38264" b="9601"/>
          <a:stretch/>
        </p:blipFill>
        <p:spPr>
          <a:xfrm>
            <a:off x="4633395" y="1700784"/>
            <a:ext cx="4209973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6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0282" r="11286"/>
          <a:stretch/>
        </p:blipFill>
        <p:spPr>
          <a:xfrm>
            <a:off x="457200" y="1539201"/>
            <a:ext cx="5020616" cy="5175504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11151"/>
            <a:ext cx="7315200" cy="846137"/>
          </a:xfrm>
        </p:spPr>
        <p:txBody>
          <a:bodyPr/>
          <a:lstStyle/>
          <a:p>
            <a:r>
              <a:rPr lang="en-US" dirty="0" smtClean="0"/>
              <a:t>Step Four:</a:t>
            </a:r>
            <a:br>
              <a:rPr lang="en-US" dirty="0" smtClean="0"/>
            </a:br>
            <a:r>
              <a:rPr lang="en-US" dirty="0" err="1" smtClean="0"/>
              <a:t>TFOE.Readout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77816" y="1851949"/>
            <a:ext cx="35851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‘Readout’ tabs show which genes are DE for each TF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Values are log</a:t>
            </a:r>
            <a:r>
              <a:rPr lang="en-US" baseline="-25000" dirty="0" smtClean="0"/>
              <a:t>2</a:t>
            </a:r>
            <a:r>
              <a:rPr lang="en-US" dirty="0"/>
              <a:t> </a:t>
            </a:r>
            <a:r>
              <a:rPr lang="en-US" dirty="0" smtClean="0"/>
              <a:t>values (bolded indicates p-value ≤ 0.01)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‘Sig’ values at the top show the p-value of the overlap between GOI and all DE genes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36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TFOE network?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TFOE- </a:t>
            </a:r>
            <a:r>
              <a:rPr lang="en-US" u="sng" dirty="0" smtClean="0"/>
              <a:t>t</a:t>
            </a:r>
            <a:r>
              <a:rPr lang="en-US" dirty="0" smtClean="0"/>
              <a:t>ranscription </a:t>
            </a:r>
            <a:r>
              <a:rPr lang="en-US" u="sng" dirty="0" smtClean="0"/>
              <a:t>f</a:t>
            </a:r>
            <a:r>
              <a:rPr lang="en-US" dirty="0" smtClean="0"/>
              <a:t>actor </a:t>
            </a:r>
            <a:r>
              <a:rPr lang="en-US" u="sng" dirty="0" smtClean="0"/>
              <a:t>o</a:t>
            </a:r>
            <a:r>
              <a:rPr lang="en-US" dirty="0" smtClean="0"/>
              <a:t>ver </a:t>
            </a:r>
            <a:r>
              <a:rPr lang="en-US" u="sng" dirty="0" smtClean="0"/>
              <a:t>e</a:t>
            </a:r>
            <a:r>
              <a:rPr lang="en-US" dirty="0" smtClean="0"/>
              <a:t>xpression</a:t>
            </a:r>
          </a:p>
          <a:p>
            <a:r>
              <a:rPr lang="en-US" dirty="0" smtClean="0"/>
              <a:t>206 </a:t>
            </a:r>
            <a:r>
              <a:rPr lang="en-US" u="sng" dirty="0" smtClean="0"/>
              <a:t>t</a:t>
            </a:r>
            <a:r>
              <a:rPr lang="en-US" dirty="0" smtClean="0"/>
              <a:t>ranscription </a:t>
            </a:r>
            <a:r>
              <a:rPr lang="en-US" u="sng" dirty="0" smtClean="0"/>
              <a:t>f</a:t>
            </a:r>
            <a:r>
              <a:rPr lang="en-US" dirty="0" smtClean="0"/>
              <a:t>actors (TFs) cloned into an inducible tagged expression vector</a:t>
            </a:r>
          </a:p>
          <a:p>
            <a:r>
              <a:rPr lang="en-US" dirty="0" smtClean="0"/>
              <a:t>Microarrays to identify genes </a:t>
            </a:r>
            <a:r>
              <a:rPr lang="en-US" u="sng" dirty="0" err="1" smtClean="0"/>
              <a:t>d</a:t>
            </a:r>
            <a:r>
              <a:rPr lang="en-US" dirty="0" err="1" smtClean="0"/>
              <a:t>ifferentialy</a:t>
            </a:r>
            <a:r>
              <a:rPr lang="en-US" dirty="0" smtClean="0"/>
              <a:t> </a:t>
            </a:r>
            <a:r>
              <a:rPr lang="en-US" u="sng" dirty="0" smtClean="0"/>
              <a:t>e</a:t>
            </a:r>
            <a:r>
              <a:rPr lang="en-US" dirty="0" smtClean="0"/>
              <a:t>xpressed (DE)</a:t>
            </a:r>
          </a:p>
          <a:p>
            <a:pPr lvl="1"/>
            <a:r>
              <a:rPr lang="en-US" dirty="0" smtClean="0"/>
              <a:t>DE =the set of genes repressed OR induced</a:t>
            </a:r>
          </a:p>
          <a:p>
            <a:r>
              <a:rPr lang="en-US" dirty="0" smtClean="0"/>
              <a:t>ChIP-seq to identify DNA bound by each TF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i="1" dirty="0" smtClean="0"/>
              <a:t>These two parallel approaches were published in:</a:t>
            </a:r>
          </a:p>
          <a:p>
            <a:pPr lvl="1"/>
            <a:r>
              <a:rPr lang="en-US" sz="1000" dirty="0" smtClean="0"/>
              <a:t>Rustad &amp; Minch et al. 2014. Mapping </a:t>
            </a:r>
            <a:r>
              <a:rPr lang="en-US" sz="1000" dirty="0"/>
              <a:t>and manipulating the Mycobacterium tuberculosis transcriptome using a transcription factor overexpression-derived regulatory </a:t>
            </a:r>
            <a:r>
              <a:rPr lang="en-US" sz="1000" dirty="0" smtClean="0"/>
              <a:t>network. Genome Biology 15:502</a:t>
            </a:r>
          </a:p>
          <a:p>
            <a:pPr lvl="1"/>
            <a:r>
              <a:rPr lang="en-US" sz="1000" dirty="0" smtClean="0"/>
              <a:t>Minch &amp; Rustad et al. </a:t>
            </a:r>
            <a:r>
              <a:rPr lang="en-US" sz="1000" dirty="0"/>
              <a:t>2014. The DNA binding network of Mycobacterium tuberculosis</a:t>
            </a:r>
            <a:r>
              <a:rPr lang="en-US" sz="1000" dirty="0" smtClean="0"/>
              <a:t>. Nature Communications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2377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spreadsheet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Users input a gene or list of genes of interest (GOI).  The spreadsheet then:</a:t>
            </a:r>
          </a:p>
          <a:p>
            <a:pPr lvl="1"/>
            <a:r>
              <a:rPr lang="en-US" dirty="0" smtClean="0"/>
              <a:t>Identifies all TFs that alter expression of any of your GOI</a:t>
            </a:r>
          </a:p>
          <a:p>
            <a:pPr lvl="1"/>
            <a:r>
              <a:rPr lang="en-US" dirty="0" smtClean="0"/>
              <a:t>Shows how many of your GOI are altered by each TF</a:t>
            </a:r>
          </a:p>
          <a:p>
            <a:pPr lvl="1"/>
            <a:r>
              <a:rPr lang="en-US" dirty="0" smtClean="0"/>
              <a:t>Calculates the significance of the overlap between your list of genes and the set of genes altered by each TF</a:t>
            </a:r>
          </a:p>
          <a:p>
            <a:pPr lvl="1"/>
            <a:r>
              <a:rPr lang="en-US" dirty="0" smtClean="0"/>
              <a:t>Identifies TFs that bind in upstream of the GOI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381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and open the most recent version of the spreadsheet at :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networks.systemsbiology.net/mtb/content/TFOE-Searchable-Data-File</a:t>
            </a:r>
            <a:endParaRPr lang="en-US" dirty="0" smtClean="0"/>
          </a:p>
          <a:p>
            <a:r>
              <a:rPr lang="en-US" dirty="0" smtClean="0"/>
              <a:t>The spreadsheet should open to the tab '</a:t>
            </a:r>
            <a:r>
              <a:rPr lang="en-US" dirty="0" err="1" smtClean="0"/>
              <a:t>ListQuery</a:t>
            </a:r>
            <a:r>
              <a:rPr lang="en-US" dirty="0" smtClean="0"/>
              <a:t>' </a:t>
            </a:r>
            <a:endParaRPr lang="en-US" dirty="0" smtClean="0"/>
          </a:p>
          <a:p>
            <a:r>
              <a:rPr lang="en-US" dirty="0" smtClean="0"/>
              <a:t>The spreadsheet consists of six tabs:</a:t>
            </a:r>
          </a:p>
          <a:p>
            <a:pPr lvl="1"/>
            <a:r>
              <a:rPr lang="en-US" dirty="0" err="1" smtClean="0"/>
              <a:t>ListQuery</a:t>
            </a:r>
            <a:r>
              <a:rPr lang="en-US" dirty="0" smtClean="0"/>
              <a:t>- input GOI and see an overview of results</a:t>
            </a:r>
          </a:p>
          <a:p>
            <a:pPr lvl="1"/>
            <a:r>
              <a:rPr lang="en-US" dirty="0" err="1" smtClean="0"/>
              <a:t>TFOE.Readout</a:t>
            </a:r>
            <a:r>
              <a:rPr lang="en-US" dirty="0" smtClean="0"/>
              <a:t>- Expression changes in your GOI for each TF</a:t>
            </a:r>
          </a:p>
          <a:p>
            <a:pPr lvl="1"/>
            <a:r>
              <a:rPr lang="en-US" dirty="0" err="1" smtClean="0"/>
              <a:t>ChIP.Readout</a:t>
            </a:r>
            <a:r>
              <a:rPr lang="en-US" dirty="0" smtClean="0"/>
              <a:t>- DNA binding proximal to your GOI</a:t>
            </a:r>
          </a:p>
          <a:p>
            <a:pPr lvl="1"/>
            <a:r>
              <a:rPr lang="en-US" dirty="0" err="1" smtClean="0"/>
              <a:t>TFOE.data</a:t>
            </a:r>
            <a:r>
              <a:rPr lang="en-US" dirty="0" smtClean="0"/>
              <a:t>- Expression changes triggered by TFOE and p-value of each change</a:t>
            </a:r>
          </a:p>
          <a:p>
            <a:pPr lvl="1"/>
            <a:r>
              <a:rPr lang="en-US" dirty="0" err="1" smtClean="0"/>
              <a:t>ChIP.data</a:t>
            </a:r>
            <a:r>
              <a:rPr lang="en-US" dirty="0" smtClean="0"/>
              <a:t>-  For each gene indicates which TFs bind directly upstream or upstream of gene earlier in the operon</a:t>
            </a:r>
          </a:p>
          <a:p>
            <a:pPr lvl="1"/>
            <a:r>
              <a:rPr lang="en-US" dirty="0" err="1" smtClean="0"/>
              <a:t>Annot</a:t>
            </a:r>
            <a:r>
              <a:rPr lang="en-US" dirty="0" smtClean="0"/>
              <a:t>-  Gene annotation pulled from Tuberculist and PATRIC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9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One: </a:t>
            </a:r>
            <a:br>
              <a:rPr lang="en-US" dirty="0" smtClean="0"/>
            </a:br>
            <a:r>
              <a:rPr lang="en-US" dirty="0" smtClean="0"/>
              <a:t>Choose your gene(s) of interest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Choose your genes of interest- at least one, up to 1,000</a:t>
            </a:r>
          </a:p>
          <a:p>
            <a:r>
              <a:rPr lang="en-US" sz="1600" dirty="0" smtClean="0"/>
              <a:t>For this example we will use the 101 reaeration induced genes from </a:t>
            </a:r>
            <a:r>
              <a:rPr lang="en-US" sz="1600" dirty="0" err="1" smtClean="0"/>
              <a:t>Sherrid</a:t>
            </a:r>
            <a:r>
              <a:rPr lang="en-US" sz="1600" dirty="0" smtClean="0"/>
              <a:t> et al.</a:t>
            </a:r>
          </a:p>
          <a:p>
            <a:r>
              <a:rPr lang="en-US" sz="1600" dirty="0" smtClean="0"/>
              <a:t>Genes need to be in the format from the original sequencing of the H37Rv </a:t>
            </a:r>
            <a:r>
              <a:rPr lang="en-US" sz="1600" dirty="0" err="1" smtClean="0"/>
              <a:t>geneome</a:t>
            </a:r>
            <a:r>
              <a:rPr lang="en-US" sz="1600" dirty="0" smtClean="0"/>
              <a:t> (i.e. "</a:t>
            </a:r>
            <a:r>
              <a:rPr lang="en-US" sz="1600" dirty="0" err="1" smtClean="0"/>
              <a:t>Rv</a:t>
            </a:r>
            <a:r>
              <a:rPr lang="en-US" sz="1600" dirty="0" smtClean="0"/>
              <a:t>####" with a terminal 'c' if the gene is on the Crick strand)</a:t>
            </a:r>
            <a:endParaRPr lang="en-US" sz="1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488" t="29666" r="6954" b="5195"/>
          <a:stretch/>
        </p:blipFill>
        <p:spPr>
          <a:xfrm>
            <a:off x="5045852" y="1600200"/>
            <a:ext cx="324329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Two:</a:t>
            </a:r>
            <a:br>
              <a:rPr lang="en-US" dirty="0" smtClean="0"/>
            </a:br>
            <a:r>
              <a:rPr lang="en-US" dirty="0" smtClean="0"/>
              <a:t>Input your genes of interest (GOI)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Paste your genes into the blue cells</a:t>
            </a:r>
          </a:p>
          <a:p>
            <a:r>
              <a:rPr lang="en-US" sz="1400" dirty="0" smtClean="0"/>
              <a:t>#TFOE is the number of TFs that change expression that gene</a:t>
            </a:r>
          </a:p>
          <a:p>
            <a:r>
              <a:rPr lang="en-US" sz="1400" dirty="0" smtClean="0"/>
              <a:t>You can change the fold change and p-value considered significant by changing the values in the red cells.  Default is log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of 1 (two fold) and </a:t>
            </a:r>
            <a:r>
              <a:rPr lang="en-US" sz="1400" dirty="0" err="1" smtClean="0"/>
              <a:t>pvalue</a:t>
            </a:r>
            <a:r>
              <a:rPr lang="en-US" sz="1400" dirty="0" smtClean="0"/>
              <a:t> ≤ 0.01</a:t>
            </a:r>
          </a:p>
          <a:p>
            <a:r>
              <a:rPr lang="en-US" sz="1400" dirty="0" smtClean="0"/>
              <a:t>The total number of genes in your list and the number of those genes that are perturbed by at least one TF are indicated</a:t>
            </a:r>
            <a:endParaRPr lang="en-US" sz="1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21214" b="26459"/>
          <a:stretch/>
        </p:blipFill>
        <p:spPr>
          <a:xfrm>
            <a:off x="4732851" y="1600200"/>
            <a:ext cx="4106349" cy="444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9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334262" y="690182"/>
            <a:ext cx="1627632" cy="1563624"/>
          </a:xfrm>
          <a:prstGeom prst="ellipse">
            <a:avLst/>
          </a:prstGeom>
          <a:solidFill>
            <a:schemeClr val="accent3">
              <a:alpha val="76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47700" y="2385163"/>
            <a:ext cx="862584" cy="796672"/>
          </a:xfrm>
          <a:prstGeom prst="ellipse">
            <a:avLst/>
          </a:prstGeom>
          <a:solidFill>
            <a:schemeClr val="accent6">
              <a:alpha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/>
              <a:t>Repressed</a:t>
            </a:r>
            <a:endParaRPr lang="en-US" sz="1100" dirty="0"/>
          </a:p>
        </p:txBody>
      </p:sp>
      <p:sp>
        <p:nvSpPr>
          <p:cNvPr id="11" name="Oval 10"/>
          <p:cNvSpPr/>
          <p:nvPr/>
        </p:nvSpPr>
        <p:spPr>
          <a:xfrm>
            <a:off x="2600572" y="2200480"/>
            <a:ext cx="1112520" cy="1074992"/>
          </a:xfrm>
          <a:prstGeom prst="ellipse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Induced</a:t>
            </a:r>
            <a:endParaRPr lang="en-US" sz="11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696203" y="1842326"/>
            <a:ext cx="219456" cy="41148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263149" y="1842326"/>
            <a:ext cx="513006" cy="563894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510284" y="1990185"/>
            <a:ext cx="1371600" cy="1371600"/>
          </a:xfrm>
          <a:prstGeom prst="ellipse">
            <a:avLst/>
          </a:prstGeom>
          <a:solidFill>
            <a:schemeClr val="accent4">
              <a:alpha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GOI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4556559" y="850392"/>
            <a:ext cx="396960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Calculates size and p-value of the overlap of your GOI with: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All genes DE by a TF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TF induced genes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TF repressed genes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genes adjacent to TF DNA binding sites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sp>
        <p:nvSpPr>
          <p:cNvPr id="24" name="Oval 23"/>
          <p:cNvSpPr/>
          <p:nvPr/>
        </p:nvSpPr>
        <p:spPr>
          <a:xfrm>
            <a:off x="1312030" y="3125024"/>
            <a:ext cx="1627632" cy="1563624"/>
          </a:xfrm>
          <a:prstGeom prst="ellipse">
            <a:avLst/>
          </a:prstGeom>
          <a:solidFill>
            <a:schemeClr val="accent5">
              <a:lumMod val="75000"/>
              <a:alpha val="76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ChIP-Seq binding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414" y="4872083"/>
            <a:ext cx="41328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To keep this image simple the four comparisons are not show as overlapping</a:t>
            </a:r>
            <a:endParaRPr lang="en-US" sz="1000" i="1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77226" y="397591"/>
            <a:ext cx="7315200" cy="846137"/>
          </a:xfrm>
        </p:spPr>
        <p:txBody>
          <a:bodyPr/>
          <a:lstStyle/>
          <a:p>
            <a:r>
              <a:rPr lang="en-US" sz="2400" dirty="0" smtClean="0"/>
              <a:t>Identify overlaps between GOI and each TF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87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57786"/>
          <a:stretch/>
        </p:blipFill>
        <p:spPr>
          <a:xfrm>
            <a:off x="167287" y="5474824"/>
            <a:ext cx="8683485" cy="123679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334262" y="690182"/>
            <a:ext cx="1627632" cy="1563624"/>
          </a:xfrm>
          <a:prstGeom prst="ellipse">
            <a:avLst/>
          </a:prstGeom>
          <a:solidFill>
            <a:schemeClr val="accent3">
              <a:alpha val="76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47700" y="2385163"/>
            <a:ext cx="862584" cy="796672"/>
          </a:xfrm>
          <a:prstGeom prst="ellipse">
            <a:avLst/>
          </a:prstGeom>
          <a:solidFill>
            <a:schemeClr val="accent6">
              <a:alpha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/>
              <a:t>Repressed </a:t>
            </a:r>
            <a:endParaRPr lang="en-US" sz="1100" dirty="0"/>
          </a:p>
        </p:txBody>
      </p:sp>
      <p:sp>
        <p:nvSpPr>
          <p:cNvPr id="11" name="Oval 10"/>
          <p:cNvSpPr/>
          <p:nvPr/>
        </p:nvSpPr>
        <p:spPr>
          <a:xfrm>
            <a:off x="2600572" y="2200480"/>
            <a:ext cx="1112520" cy="1074992"/>
          </a:xfrm>
          <a:prstGeom prst="ellipse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Induced</a:t>
            </a:r>
            <a:endParaRPr lang="en-US" sz="1100" dirty="0"/>
          </a:p>
        </p:txBody>
      </p:sp>
      <p:sp>
        <p:nvSpPr>
          <p:cNvPr id="24" name="Oval 23"/>
          <p:cNvSpPr/>
          <p:nvPr/>
        </p:nvSpPr>
        <p:spPr>
          <a:xfrm>
            <a:off x="1312030" y="3125024"/>
            <a:ext cx="1627632" cy="1563624"/>
          </a:xfrm>
          <a:prstGeom prst="ellipse">
            <a:avLst/>
          </a:prstGeom>
          <a:solidFill>
            <a:schemeClr val="accent5">
              <a:lumMod val="75000"/>
              <a:alpha val="76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ChIP-Seq binding</a:t>
            </a:r>
          </a:p>
        </p:txBody>
      </p:sp>
      <p:sp>
        <p:nvSpPr>
          <p:cNvPr id="14" name="Oval 13"/>
          <p:cNvSpPr/>
          <p:nvPr/>
        </p:nvSpPr>
        <p:spPr>
          <a:xfrm>
            <a:off x="775016" y="2627392"/>
            <a:ext cx="1371600" cy="1371600"/>
          </a:xfrm>
          <a:prstGeom prst="ellipse">
            <a:avLst/>
          </a:prstGeom>
          <a:solidFill>
            <a:schemeClr val="accent4">
              <a:alpha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GOI</a:t>
            </a:r>
            <a:endParaRPr lang="en-US" sz="1600" dirty="0"/>
          </a:p>
        </p:txBody>
      </p:sp>
      <p:sp>
        <p:nvSpPr>
          <p:cNvPr id="15" name="Oval 14"/>
          <p:cNvSpPr/>
          <p:nvPr/>
        </p:nvSpPr>
        <p:spPr>
          <a:xfrm>
            <a:off x="2350348" y="2534569"/>
            <a:ext cx="1371600" cy="1371600"/>
          </a:xfrm>
          <a:prstGeom prst="ellipse">
            <a:avLst/>
          </a:prstGeom>
          <a:solidFill>
            <a:schemeClr val="accent4">
              <a:alpha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GOI</a:t>
            </a:r>
            <a:endParaRPr lang="en-US" sz="1600" dirty="0"/>
          </a:p>
        </p:txBody>
      </p:sp>
      <p:sp>
        <p:nvSpPr>
          <p:cNvPr id="17" name="Oval 16"/>
          <p:cNvSpPr/>
          <p:nvPr/>
        </p:nvSpPr>
        <p:spPr>
          <a:xfrm>
            <a:off x="3972172" y="2052176"/>
            <a:ext cx="1371600" cy="1371600"/>
          </a:xfrm>
          <a:prstGeom prst="ellipse">
            <a:avLst/>
          </a:prstGeom>
          <a:solidFill>
            <a:schemeClr val="accent4">
              <a:alpha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GOI</a:t>
            </a:r>
            <a:endParaRPr lang="en-US" sz="1600" dirty="0"/>
          </a:p>
        </p:txBody>
      </p:sp>
      <p:sp>
        <p:nvSpPr>
          <p:cNvPr id="18" name="Oval 17"/>
          <p:cNvSpPr/>
          <p:nvPr/>
        </p:nvSpPr>
        <p:spPr>
          <a:xfrm>
            <a:off x="6344285" y="2097699"/>
            <a:ext cx="1371600" cy="1371600"/>
          </a:xfrm>
          <a:prstGeom prst="ellipse">
            <a:avLst/>
          </a:prstGeom>
          <a:solidFill>
            <a:schemeClr val="accent4">
              <a:alpha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GOI</a:t>
            </a:r>
            <a:endParaRPr lang="en-US" sz="1600" dirty="0"/>
          </a:p>
        </p:txBody>
      </p:sp>
      <p:sp>
        <p:nvSpPr>
          <p:cNvPr id="3" name="Down Arrow 2"/>
          <p:cNvSpPr/>
          <p:nvPr/>
        </p:nvSpPr>
        <p:spPr>
          <a:xfrm>
            <a:off x="1342071" y="5195165"/>
            <a:ext cx="237491" cy="2885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2917403" y="5195165"/>
            <a:ext cx="237491" cy="28854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4539227" y="5195165"/>
            <a:ext cx="237491" cy="28854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6911340" y="5195165"/>
            <a:ext cx="237491" cy="288544"/>
          </a:xfrm>
          <a:prstGeom prst="downArrow">
            <a:avLst/>
          </a:prstGeom>
          <a:solidFill>
            <a:srgbClr val="D1C0B4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7226" y="397591"/>
            <a:ext cx="7315200" cy="846137"/>
          </a:xfrm>
        </p:spPr>
        <p:txBody>
          <a:bodyPr/>
          <a:lstStyle/>
          <a:p>
            <a:r>
              <a:rPr lang="en-US" sz="2400" dirty="0" smtClean="0"/>
              <a:t>Compare GOI and genes bound/DE by each TF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434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0.53941 -0.000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0.27864 0.3645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24" y="1821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-0.18004 0.238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1192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4 0.00509 L 0.21997 0.224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10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24" grpId="0" animBg="1"/>
      <p:bldP spid="14" grpId="0" animBg="1"/>
      <p:bldP spid="15" grpId="0" animBg="1"/>
      <p:bldP spid="17" grpId="0" animBg="1"/>
      <p:bldP spid="18" grpId="0" animBg="1"/>
      <p:bldP spid="3" grpId="0" animBg="1"/>
      <p:bldP spid="19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2"/>
          <a:srcRect t="57530" r="73845" b="1"/>
          <a:stretch/>
        </p:blipFill>
        <p:spPr>
          <a:xfrm>
            <a:off x="148237" y="4666293"/>
            <a:ext cx="3385538" cy="185482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23850" y="3675394"/>
            <a:ext cx="1847850" cy="65722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Number of  your GOI induced/repressed/DE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381500" y="3675394"/>
            <a:ext cx="1847850" cy="65722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Overlap expected by random chance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381500" y="4751091"/>
            <a:ext cx="1847850" cy="65722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P-value of an overlap of the given size or larger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352675" y="3675394"/>
            <a:ext cx="1847850" cy="65722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Total number of genes induced/repressed/DE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>
            <a:stCxn id="6" idx="2"/>
          </p:cNvCxnSpPr>
          <p:nvPr/>
        </p:nvCxnSpPr>
        <p:spPr>
          <a:xfrm>
            <a:off x="1247775" y="4332619"/>
            <a:ext cx="438150" cy="418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238375" y="4332619"/>
            <a:ext cx="138112" cy="418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785463" y="4332619"/>
            <a:ext cx="1603181" cy="496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714750" y="4962525"/>
            <a:ext cx="600075" cy="38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types for each comparison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45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bri">
  <a:themeElements>
    <a:clrScheme name="Seattle BioMed">
      <a:dk1>
        <a:sysClr val="windowText" lastClr="000000"/>
      </a:dk1>
      <a:lt1>
        <a:sysClr val="window" lastClr="FFFFFF"/>
      </a:lt1>
      <a:dk2>
        <a:srgbClr val="232F84"/>
      </a:dk2>
      <a:lt2>
        <a:srgbClr val="EEECE1"/>
      </a:lt2>
      <a:accent1>
        <a:srgbClr val="BF311A"/>
      </a:accent1>
      <a:accent2>
        <a:srgbClr val="C2A204"/>
      </a:accent2>
      <a:accent3>
        <a:srgbClr val="7ED0E0"/>
      </a:accent3>
      <a:accent4>
        <a:srgbClr val="98A6D4"/>
      </a:accent4>
      <a:accent5>
        <a:srgbClr val="EFE9E5"/>
      </a:accent5>
      <a:accent6>
        <a:srgbClr val="BECC8D"/>
      </a:accent6>
      <a:hlink>
        <a:srgbClr val="BF311A"/>
      </a:hlink>
      <a:folHlink>
        <a:srgbClr val="BF311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ri" id="{E9018D29-E1CC-4759-AC98-3CEDD70C8F0D}" vid="{D7A6F480-7660-4F05-9F2D-FF298A68D7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sbri</Template>
  <TotalTime>449</TotalTime>
  <Words>639</Words>
  <Application>Microsoft Office PowerPoint</Application>
  <PresentationFormat>On-screen Show (4:3)</PresentationFormat>
  <Paragraphs>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Georgia</vt:lpstr>
      <vt:lpstr>Segoe UI</vt:lpstr>
      <vt:lpstr>Wingdings</vt:lpstr>
      <vt:lpstr>sbri</vt:lpstr>
      <vt:lpstr>Using the TFOE transcriptional regulation network spreadsheet tool</vt:lpstr>
      <vt:lpstr>What is the TFOE network?</vt:lpstr>
      <vt:lpstr>What does the spreadsheet do?</vt:lpstr>
      <vt:lpstr>Getting started</vt:lpstr>
      <vt:lpstr>Step One:  Choose your gene(s) of interest</vt:lpstr>
      <vt:lpstr>Step Two: Input your genes of interest (GOI)</vt:lpstr>
      <vt:lpstr>Identify overlaps between GOI and each TF  </vt:lpstr>
      <vt:lpstr>Compare GOI and genes bound/DE by each TF  </vt:lpstr>
      <vt:lpstr>Data types for each comparison</vt:lpstr>
      <vt:lpstr>Step Three: Sort the output</vt:lpstr>
      <vt:lpstr>Step Four: TFOE.Readout</vt:lpstr>
    </vt:vector>
  </TitlesOfParts>
  <Company>Seattle BioMed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TFOE transcriptional regulation network spreadsheet tool</dc:title>
  <dc:creator>Tige Rustad</dc:creator>
  <cp:lastModifiedBy>Tige Rustad</cp:lastModifiedBy>
  <cp:revision>35</cp:revision>
  <dcterms:created xsi:type="dcterms:W3CDTF">2014-10-30T22:16:54Z</dcterms:created>
  <dcterms:modified xsi:type="dcterms:W3CDTF">2015-02-23T22:16:16Z</dcterms:modified>
</cp:coreProperties>
</file>