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9" r:id="rId4"/>
    <p:sldId id="258" r:id="rId5"/>
    <p:sldId id="260" r:id="rId6"/>
    <p:sldId id="262" r:id="rId7"/>
    <p:sldId id="266" r:id="rId8"/>
    <p:sldId id="265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C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519" y="274638"/>
            <a:ext cx="7433680" cy="846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197212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0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0825" cy="6858000"/>
            <a:chOff x="0" y="0"/>
            <a:chExt cx="9140825" cy="6858000"/>
          </a:xfrm>
        </p:grpSpPr>
        <p:pic>
          <p:nvPicPr>
            <p:cNvPr id="6" name="Picture 1" descr="girl sandy face cropped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75" y="0"/>
              <a:ext cx="9137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just globe ghosted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946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ounded Rectangle 7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4800"/>
            <a:ext cx="4191000" cy="2438400"/>
          </a:xfrm>
        </p:spPr>
        <p:txBody>
          <a:bodyPr/>
          <a:lstStyle>
            <a:lvl1pPr algn="r">
              <a:spcBef>
                <a:spcPts val="300"/>
              </a:spcBef>
              <a:spcAft>
                <a:spcPts val="300"/>
              </a:spcAft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SBRI</a:t>
            </a:r>
          </a:p>
          <a:p>
            <a:pPr lvl="0"/>
            <a:r>
              <a:rPr lang="en-US" dirty="0" smtClean="0"/>
              <a:t>Session ID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41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 descr="girl 2 no crop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12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ngen (10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5766" y="1"/>
            <a:ext cx="9159766" cy="685799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18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 descr="woman cutting only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21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pic>
        <p:nvPicPr>
          <p:cNvPr id="5" name="Picture 1" descr="girl sandy face only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276600" y="41910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3434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086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therine-Uganda_TamaraPlush[1]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5766" y="0"/>
            <a:ext cx="9175532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pic>
        <p:nvPicPr>
          <p:cNvPr id="6" name="Picture 5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7" name="Rounded Rectangle 6"/>
          <p:cNvSpPr/>
          <p:nvPr/>
        </p:nvSpPr>
        <p:spPr>
          <a:xfrm>
            <a:off x="3276600" y="4343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495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17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O7Y07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1531" y="0"/>
            <a:ext cx="9251731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pic>
        <p:nvPicPr>
          <p:cNvPr id="6" name="Picture 5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7" name="Rounded Rectangle 6"/>
          <p:cNvSpPr/>
          <p:nvPr/>
        </p:nvSpPr>
        <p:spPr>
          <a:xfrm>
            <a:off x="3505200" y="38100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33800" y="39624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72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pic>
        <p:nvPicPr>
          <p:cNvPr id="5" name="Picture 4" descr="_O7Y08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1531" y="0"/>
            <a:ext cx="9175531" cy="6858000"/>
          </a:xfrm>
          <a:prstGeom prst="rect">
            <a:avLst/>
          </a:prstGeom>
        </p:spPr>
      </p:pic>
      <p:pic>
        <p:nvPicPr>
          <p:cNvPr id="6" name="Picture 5" descr="light background3 cop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" y="6629400"/>
            <a:ext cx="9137650" cy="23122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7" name="Rounded Rectangle 6"/>
          <p:cNvSpPr/>
          <p:nvPr/>
        </p:nvSpPr>
        <p:spPr>
          <a:xfrm>
            <a:off x="3276600" y="4343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495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380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98F4CB-58EA-4F0F-8F77-D6EA0EBB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5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1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151"/>
            <a:ext cx="73152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9" descr="concept-4-Title-1b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4800"/>
            <a:ext cx="4191000" cy="2438400"/>
          </a:xfrm>
        </p:spPr>
        <p:txBody>
          <a:bodyPr/>
          <a:lstStyle>
            <a:lvl1pPr algn="r">
              <a:spcBef>
                <a:spcPts val="300"/>
              </a:spcBef>
              <a:spcAft>
                <a:spcPts val="300"/>
              </a:spcAft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SBRI</a:t>
            </a:r>
          </a:p>
          <a:p>
            <a:pPr lvl="0"/>
            <a:r>
              <a:rPr lang="en-US" dirty="0" smtClean="0"/>
              <a:t>Session ID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88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762000" y="0"/>
            <a:ext cx="9902825" cy="7035800"/>
            <a:chOff x="-762000" y="0"/>
            <a:chExt cx="9902825" cy="7035800"/>
          </a:xfrm>
        </p:grpSpPr>
        <p:pic>
          <p:nvPicPr>
            <p:cNvPr id="15" name="Picture 9" descr="concept-4-Title-1b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75" y="0"/>
              <a:ext cx="9137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Woman by beakers (17)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2000" y="6019800"/>
              <a:ext cx="1524000" cy="1016000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8" name="Picture 17" descr="Woman by beakers (17)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133600" y="2667000"/>
              <a:ext cx="1676400" cy="1116371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9" name="Picture 18" descr="Woman by beakers (17)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676400" y="4876800"/>
              <a:ext cx="1066800" cy="711200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0" name="Picture 19" descr="Woman by beakers (17)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-304800" y="3352800"/>
              <a:ext cx="1828800" cy="1218008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1" name="Picture 20" descr="Woman by beakers (17)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flipH="1">
              <a:off x="-609600" y="1676400"/>
              <a:ext cx="990600" cy="711200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2" name="Picture 21" descr="Woman by beakers (17)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 flipH="1">
              <a:off x="-762000" y="4572000"/>
              <a:ext cx="990600" cy="609600"/>
            </a:xfrm>
            <a:prstGeom prst="roundRect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4800"/>
            <a:ext cx="4191000" cy="2438400"/>
          </a:xfrm>
        </p:spPr>
        <p:txBody>
          <a:bodyPr/>
          <a:lstStyle>
            <a:lvl1pPr algn="r">
              <a:spcBef>
                <a:spcPts val="300"/>
              </a:spcBef>
              <a:spcAft>
                <a:spcPts val="300"/>
              </a:spcAft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SBRI</a:t>
            </a:r>
          </a:p>
          <a:p>
            <a:pPr lvl="0"/>
            <a:r>
              <a:rPr lang="en-US" dirty="0" smtClean="0"/>
              <a:t>Session ID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17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175" y="0"/>
            <a:ext cx="9140825" cy="6858000"/>
            <a:chOff x="0" y="0"/>
            <a:chExt cx="9140825" cy="6858000"/>
          </a:xfrm>
        </p:grpSpPr>
        <p:pic>
          <p:nvPicPr>
            <p:cNvPr id="5" name="Picture 9" descr="girl 1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75" y="0"/>
              <a:ext cx="9137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just globe ghosted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946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ounded Rectangle 7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4800"/>
            <a:ext cx="4191000" cy="2438400"/>
          </a:xfrm>
        </p:spPr>
        <p:txBody>
          <a:bodyPr/>
          <a:lstStyle>
            <a:lvl1pPr algn="r">
              <a:spcBef>
                <a:spcPts val="300"/>
              </a:spcBef>
              <a:spcAft>
                <a:spcPts val="300"/>
              </a:spcAft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SBRI</a:t>
            </a:r>
          </a:p>
          <a:p>
            <a:pPr lvl="0"/>
            <a:r>
              <a:rPr lang="en-US" dirty="0" smtClean="0"/>
              <a:t>Session ID</a:t>
            </a:r>
          </a:p>
          <a:p>
            <a:pPr lvl="0"/>
            <a:endParaRPr lang="en-US" dirty="0" smtClean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14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0825" cy="6858000"/>
            <a:chOff x="0" y="0"/>
            <a:chExt cx="9140825" cy="6858000"/>
          </a:xfrm>
        </p:grpSpPr>
        <p:pic>
          <p:nvPicPr>
            <p:cNvPr id="7" name="Picture 1" descr="woman cutting cropped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75" y="0"/>
              <a:ext cx="9137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just globe ghosted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9466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ounded Rectangle 8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4800"/>
            <a:ext cx="4191000" cy="2438400"/>
          </a:xfrm>
        </p:spPr>
        <p:txBody>
          <a:bodyPr/>
          <a:lstStyle>
            <a:lvl1pPr algn="r">
              <a:spcBef>
                <a:spcPts val="300"/>
              </a:spcBef>
              <a:spcAft>
                <a:spcPts val="300"/>
              </a:spcAft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SBRI</a:t>
            </a:r>
          </a:p>
          <a:p>
            <a:pPr lvl="0"/>
            <a:r>
              <a:rPr lang="en-US" dirty="0" smtClean="0"/>
              <a:t>Session ID</a:t>
            </a:r>
          </a:p>
          <a:p>
            <a:pPr lvl="0"/>
            <a:endParaRPr lang="en-US" dirty="0" smtClean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12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concept-4-Title-1a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276600" y="3962400"/>
            <a:ext cx="9829800" cy="1524000"/>
          </a:xfrm>
          <a:prstGeom prst="roundRect">
            <a:avLst/>
          </a:prstGeom>
          <a:solidFill>
            <a:srgbClr val="232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04800"/>
            <a:ext cx="4191000" cy="2438400"/>
          </a:xfrm>
        </p:spPr>
        <p:txBody>
          <a:bodyPr/>
          <a:lstStyle>
            <a:lvl1pPr algn="r">
              <a:spcBef>
                <a:spcPts val="300"/>
              </a:spcBef>
              <a:spcAft>
                <a:spcPts val="300"/>
              </a:spcAft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SBRI</a:t>
            </a:r>
          </a:p>
          <a:p>
            <a:pPr lvl="0"/>
            <a:r>
              <a:rPr lang="en-US" dirty="0" smtClean="0"/>
              <a:t>Session ID</a:t>
            </a:r>
          </a:p>
          <a:p>
            <a:pPr lvl="0"/>
            <a:endParaRPr lang="en-US" dirty="0" smtClean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05200" y="4114800"/>
            <a:ext cx="5181600" cy="1219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2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ight background3 copy.jpg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9" name="Slide Number Placeholder 6"/>
          <p:cNvSpPr txBox="1">
            <a:spLocks/>
          </p:cNvSpPr>
          <p:nvPr/>
        </p:nvSpPr>
        <p:spPr>
          <a:xfrm>
            <a:off x="152400" y="6584950"/>
            <a:ext cx="8382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073121-80F2-4A27-A972-3FCE9B2C70D8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274638"/>
            <a:ext cx="73152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295400" y="152401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946254AB-7067-4051-AE10-53D4D12D1AF1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7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BF311A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rgbClr val="BF311A"/>
        </a:buClr>
        <a:buFont typeface="Wingdings" pitchFamily="2" charset="2"/>
        <a:buChar char="§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lnSpc>
          <a:spcPct val="90000"/>
        </a:lnSpc>
        <a:spcBef>
          <a:spcPts val="400"/>
        </a:spcBef>
        <a:spcAft>
          <a:spcPts val="400"/>
        </a:spcAft>
        <a:buClr>
          <a:srgbClr val="BF311A"/>
        </a:buClr>
        <a:buFont typeface="Arial" charset="0"/>
        <a:buChar char="–"/>
        <a:defRPr sz="1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350"/>
        </a:spcBef>
        <a:spcAft>
          <a:spcPts val="350"/>
        </a:spcAft>
        <a:buClr>
          <a:srgbClr val="BF311A"/>
        </a:buClr>
        <a:buFont typeface="Arial" charset="0"/>
        <a:buChar char="•"/>
        <a:defRPr sz="16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etworks.systemsbiology.net/mtb/content/TFOE-Searchable-Data-Fil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Using the TFOE transcriptional regulation network spreadsheet tool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Tige Rustad, Senior Scientist at Seattle Biomed</a:t>
            </a:r>
          </a:p>
          <a:p>
            <a:r>
              <a:rPr lang="en-US" dirty="0" smtClean="0"/>
              <a:t>Email: tige.rustad@seattlebiomed.org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282" r="11286"/>
          <a:stretch/>
        </p:blipFill>
        <p:spPr>
          <a:xfrm>
            <a:off x="457200" y="1539201"/>
            <a:ext cx="5020616" cy="517550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11151"/>
            <a:ext cx="7315200" cy="846137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Four: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TFOE.Readout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7816" y="1851949"/>
            <a:ext cx="3585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‘Readout’ tabs show which genes are DE for each TF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Values are log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values (bolded indicates p-value ≤ 0.01)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‘Sig’ values at the top show the p-value of the overlap between GOI and all DE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TFOE network?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TFOE- </a:t>
            </a:r>
            <a:r>
              <a:rPr lang="en-US" u="sng" dirty="0" smtClean="0"/>
              <a:t>t</a:t>
            </a:r>
            <a:r>
              <a:rPr lang="en-US" dirty="0" smtClean="0"/>
              <a:t>ranscription </a:t>
            </a:r>
            <a:r>
              <a:rPr lang="en-US" u="sng" dirty="0" smtClean="0"/>
              <a:t>f</a:t>
            </a:r>
            <a:r>
              <a:rPr lang="en-US" dirty="0" smtClean="0"/>
              <a:t>actor </a:t>
            </a:r>
            <a:r>
              <a:rPr lang="en-US" u="sng" dirty="0" smtClean="0"/>
              <a:t>o</a:t>
            </a:r>
            <a:r>
              <a:rPr lang="en-US" dirty="0" smtClean="0"/>
              <a:t>ver </a:t>
            </a:r>
            <a:r>
              <a:rPr lang="en-US" u="sng" dirty="0" smtClean="0"/>
              <a:t>e</a:t>
            </a:r>
            <a:r>
              <a:rPr lang="en-US" dirty="0" smtClean="0"/>
              <a:t>xpression</a:t>
            </a:r>
          </a:p>
          <a:p>
            <a:r>
              <a:rPr lang="en-US" dirty="0" smtClean="0"/>
              <a:t>206 </a:t>
            </a:r>
            <a:r>
              <a:rPr lang="en-US" u="sng" dirty="0" smtClean="0"/>
              <a:t>t</a:t>
            </a:r>
            <a:r>
              <a:rPr lang="en-US" dirty="0" smtClean="0"/>
              <a:t>ranscription </a:t>
            </a:r>
            <a:r>
              <a:rPr lang="en-US" u="sng" dirty="0" smtClean="0"/>
              <a:t>f</a:t>
            </a:r>
            <a:r>
              <a:rPr lang="en-US" dirty="0" smtClean="0"/>
              <a:t>actors (TFs) cloned into an inducible tagged expression vector</a:t>
            </a:r>
          </a:p>
          <a:p>
            <a:r>
              <a:rPr lang="en-US" dirty="0" smtClean="0"/>
              <a:t>Microarrays to identify genes </a:t>
            </a:r>
            <a:r>
              <a:rPr lang="en-US" u="sng" dirty="0" err="1" smtClean="0"/>
              <a:t>d</a:t>
            </a:r>
            <a:r>
              <a:rPr lang="en-US" dirty="0" err="1" smtClean="0"/>
              <a:t>ifferentialy</a:t>
            </a:r>
            <a:r>
              <a:rPr lang="en-US" dirty="0" smtClean="0"/>
              <a:t> </a:t>
            </a:r>
            <a:r>
              <a:rPr lang="en-US" u="sng" dirty="0" smtClean="0"/>
              <a:t>e</a:t>
            </a:r>
            <a:r>
              <a:rPr lang="en-US" dirty="0" smtClean="0"/>
              <a:t>xpressed (DE)</a:t>
            </a:r>
          </a:p>
          <a:p>
            <a:pPr lvl="1"/>
            <a:r>
              <a:rPr lang="en-US" dirty="0" smtClean="0"/>
              <a:t>DE =the set of genes repressed OR induced</a:t>
            </a:r>
          </a:p>
          <a:p>
            <a:r>
              <a:rPr lang="en-US" dirty="0" smtClean="0"/>
              <a:t>ChIP-seq to identify DNA bound by each TF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These two parallel approaches were published in:</a:t>
            </a:r>
          </a:p>
          <a:p>
            <a:pPr lvl="1"/>
            <a:r>
              <a:rPr lang="en-US" sz="1000" dirty="0" smtClean="0"/>
              <a:t>Rustad &amp; Minch et al. 2014. Mapping </a:t>
            </a:r>
            <a:r>
              <a:rPr lang="en-US" sz="1000" dirty="0"/>
              <a:t>and manipulating the Mycobacterium tuberculosis transcriptome using a transcription factor overexpression-derived regulatory </a:t>
            </a:r>
            <a:r>
              <a:rPr lang="en-US" sz="1000" dirty="0" smtClean="0"/>
              <a:t>network. Genome Biology 15:502</a:t>
            </a:r>
          </a:p>
          <a:p>
            <a:pPr lvl="1"/>
            <a:r>
              <a:rPr lang="en-US" sz="1000" dirty="0" smtClean="0"/>
              <a:t>Minch &amp; Rustad et al. </a:t>
            </a:r>
            <a:r>
              <a:rPr lang="en-US" sz="1000" dirty="0"/>
              <a:t>2014. The DNA binding network of Mycobacterium tuberculosis</a:t>
            </a:r>
            <a:r>
              <a:rPr lang="en-US" sz="1000" dirty="0" smtClean="0"/>
              <a:t>. Nature Communications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237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and open the most recent version of the spreadsheet at :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networks.systemsbiology.net/mtb/content/TFOE-Searchable-Data-File</a:t>
            </a:r>
            <a:endParaRPr lang="en-US" dirty="0" smtClean="0"/>
          </a:p>
          <a:p>
            <a:r>
              <a:rPr lang="en-US" dirty="0" smtClean="0"/>
              <a:t>The spreadsheet should open to the tab '</a:t>
            </a:r>
            <a:r>
              <a:rPr lang="en-US" dirty="0" err="1" smtClean="0"/>
              <a:t>ListQuery</a:t>
            </a:r>
            <a:r>
              <a:rPr lang="en-US" dirty="0" smtClean="0"/>
              <a:t>'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</a:t>
            </a:r>
            <a:br>
              <a:rPr lang="en-US" dirty="0" smtClean="0"/>
            </a:br>
            <a:r>
              <a:rPr lang="en-US" dirty="0" smtClean="0"/>
              <a:t>Choose your gene(s) of interest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Choose your genes of interest- at least one, up to 1,000</a:t>
            </a:r>
          </a:p>
          <a:p>
            <a:r>
              <a:rPr lang="en-US" sz="1600" dirty="0" smtClean="0"/>
              <a:t>For this example we will use the 101 reaeration induced genes from </a:t>
            </a:r>
            <a:r>
              <a:rPr lang="en-US" sz="1600" dirty="0" err="1" smtClean="0"/>
              <a:t>Sherrid</a:t>
            </a:r>
            <a:r>
              <a:rPr lang="en-US" sz="1600" dirty="0" smtClean="0"/>
              <a:t> et al.</a:t>
            </a:r>
          </a:p>
          <a:p>
            <a:r>
              <a:rPr lang="en-US" sz="1600" dirty="0" smtClean="0"/>
              <a:t>Genes need to be in the format from the original sequencing of the H37Rv </a:t>
            </a:r>
            <a:r>
              <a:rPr lang="en-US" sz="1600" dirty="0" err="1" smtClean="0"/>
              <a:t>geneome</a:t>
            </a:r>
            <a:r>
              <a:rPr lang="en-US" sz="1600" dirty="0" smtClean="0"/>
              <a:t> (i.e. "</a:t>
            </a:r>
            <a:r>
              <a:rPr lang="en-US" sz="1600" dirty="0" err="1" smtClean="0"/>
              <a:t>Rv</a:t>
            </a:r>
            <a:r>
              <a:rPr lang="en-US" sz="1600" dirty="0" smtClean="0"/>
              <a:t>####" with a terminal 'c' if the gene is on the Crick strand)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88" t="29666" r="6954" b="5195"/>
          <a:stretch/>
        </p:blipFill>
        <p:spPr>
          <a:xfrm>
            <a:off x="5045852" y="1600200"/>
            <a:ext cx="324329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</a:t>
            </a:r>
            <a:br>
              <a:rPr lang="en-US" dirty="0" smtClean="0"/>
            </a:br>
            <a:r>
              <a:rPr lang="en-US" dirty="0" smtClean="0"/>
              <a:t>Input your genes of interest (GOI)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Paste your genes into the blue cells</a:t>
            </a:r>
          </a:p>
          <a:p>
            <a:r>
              <a:rPr lang="en-US" sz="1400" dirty="0" smtClean="0"/>
              <a:t>#TFOE is the number of TFs that change expression that gene</a:t>
            </a:r>
          </a:p>
          <a:p>
            <a:r>
              <a:rPr lang="en-US" sz="1400" dirty="0" smtClean="0"/>
              <a:t>You can change the fold change and p-value considered significant by changing the values in the red cells.  Default is log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of 1 (two fold) and </a:t>
            </a:r>
            <a:r>
              <a:rPr lang="en-US" sz="1400" dirty="0" err="1" smtClean="0"/>
              <a:t>pvalue</a:t>
            </a:r>
            <a:r>
              <a:rPr lang="en-US" sz="1400" dirty="0" smtClean="0"/>
              <a:t> ≤ 0.01</a:t>
            </a:r>
          </a:p>
          <a:p>
            <a:r>
              <a:rPr lang="en-US" sz="1400" dirty="0" smtClean="0"/>
              <a:t>The total number of genes in your list and the number of those genes that are perturbed by at least one TF are indicated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1214" b="26459"/>
          <a:stretch/>
        </p:blipFill>
        <p:spPr>
          <a:xfrm>
            <a:off x="4732851" y="1600200"/>
            <a:ext cx="4106349" cy="44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334262" y="690182"/>
            <a:ext cx="1627632" cy="1563624"/>
          </a:xfrm>
          <a:prstGeom prst="ellipse">
            <a:avLst/>
          </a:prstGeom>
          <a:solidFill>
            <a:schemeClr val="accent3">
              <a:alpha val="7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47700" y="2385163"/>
            <a:ext cx="862584" cy="796672"/>
          </a:xfrm>
          <a:prstGeom prst="ellipse">
            <a:avLst/>
          </a:prstGeom>
          <a:solidFill>
            <a:schemeClr val="accent6">
              <a:alpha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Repressed</a:t>
            </a:r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2600572" y="2200480"/>
            <a:ext cx="1112520" cy="1074992"/>
          </a:xfrm>
          <a:prstGeom prst="ellips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Induced</a:t>
            </a:r>
            <a:endParaRPr lang="en-US" sz="11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96203" y="1842326"/>
            <a:ext cx="219456" cy="41148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263149" y="1842326"/>
            <a:ext cx="513006" cy="56389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510284" y="1990185"/>
            <a:ext cx="1371600" cy="1371600"/>
          </a:xfrm>
          <a:prstGeom prst="ellipse">
            <a:avLst/>
          </a:prstGeom>
          <a:solidFill>
            <a:schemeClr val="accent4">
              <a:alpha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GOI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556559" y="850392"/>
            <a:ext cx="39696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Calculates size and p-value of the overlap of your GOI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genes DE by a TF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TF induced genes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TF repressed genes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genes adjacent to TF DNA binding sites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24" name="Oval 23"/>
          <p:cNvSpPr/>
          <p:nvPr/>
        </p:nvSpPr>
        <p:spPr>
          <a:xfrm>
            <a:off x="1312030" y="3125024"/>
            <a:ext cx="1627632" cy="1563624"/>
          </a:xfrm>
          <a:prstGeom prst="ellipse">
            <a:avLst/>
          </a:prstGeom>
          <a:solidFill>
            <a:schemeClr val="accent5">
              <a:lumMod val="75000"/>
              <a:alpha val="7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ChIP-Seq binding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696" y="31901"/>
            <a:ext cx="4132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To keep this image simple the four comparisons are not show as overlapping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318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7786"/>
          <a:stretch/>
        </p:blipFill>
        <p:spPr>
          <a:xfrm>
            <a:off x="167287" y="5474824"/>
            <a:ext cx="8683485" cy="12367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34262" y="690182"/>
            <a:ext cx="1627632" cy="1563624"/>
          </a:xfrm>
          <a:prstGeom prst="ellipse">
            <a:avLst/>
          </a:prstGeom>
          <a:solidFill>
            <a:schemeClr val="accent3">
              <a:alpha val="7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47700" y="2385163"/>
            <a:ext cx="862584" cy="796672"/>
          </a:xfrm>
          <a:prstGeom prst="ellipse">
            <a:avLst/>
          </a:prstGeom>
          <a:solidFill>
            <a:schemeClr val="accent6">
              <a:alpha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Repressed </a:t>
            </a:r>
            <a:endParaRPr lang="en-US" sz="1100" dirty="0"/>
          </a:p>
        </p:txBody>
      </p:sp>
      <p:sp>
        <p:nvSpPr>
          <p:cNvPr id="11" name="Oval 10"/>
          <p:cNvSpPr/>
          <p:nvPr/>
        </p:nvSpPr>
        <p:spPr>
          <a:xfrm>
            <a:off x="2600572" y="2200480"/>
            <a:ext cx="1112520" cy="1074992"/>
          </a:xfrm>
          <a:prstGeom prst="ellips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Induced</a:t>
            </a:r>
            <a:endParaRPr lang="en-US" sz="1100" dirty="0"/>
          </a:p>
        </p:txBody>
      </p:sp>
      <p:sp>
        <p:nvSpPr>
          <p:cNvPr id="24" name="Oval 23"/>
          <p:cNvSpPr/>
          <p:nvPr/>
        </p:nvSpPr>
        <p:spPr>
          <a:xfrm>
            <a:off x="1312030" y="3125024"/>
            <a:ext cx="1627632" cy="1563624"/>
          </a:xfrm>
          <a:prstGeom prst="ellipse">
            <a:avLst/>
          </a:prstGeom>
          <a:solidFill>
            <a:schemeClr val="accent5">
              <a:lumMod val="75000"/>
              <a:alpha val="7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ChIP-Seq binding</a:t>
            </a:r>
          </a:p>
        </p:txBody>
      </p:sp>
      <p:sp>
        <p:nvSpPr>
          <p:cNvPr id="14" name="Oval 13"/>
          <p:cNvSpPr/>
          <p:nvPr/>
        </p:nvSpPr>
        <p:spPr>
          <a:xfrm>
            <a:off x="775016" y="2627392"/>
            <a:ext cx="1371600" cy="1371600"/>
          </a:xfrm>
          <a:prstGeom prst="ellipse">
            <a:avLst/>
          </a:prstGeom>
          <a:solidFill>
            <a:schemeClr val="accent4">
              <a:alpha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GOI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2350348" y="2534569"/>
            <a:ext cx="1371600" cy="1371600"/>
          </a:xfrm>
          <a:prstGeom prst="ellipse">
            <a:avLst/>
          </a:prstGeom>
          <a:solidFill>
            <a:schemeClr val="accent4">
              <a:alpha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GOI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3972172" y="2052176"/>
            <a:ext cx="1371600" cy="1371600"/>
          </a:xfrm>
          <a:prstGeom prst="ellipse">
            <a:avLst/>
          </a:prstGeom>
          <a:solidFill>
            <a:schemeClr val="accent4">
              <a:alpha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GOI</a:t>
            </a:r>
            <a:endParaRPr lang="en-US" sz="1600" dirty="0"/>
          </a:p>
        </p:txBody>
      </p:sp>
      <p:sp>
        <p:nvSpPr>
          <p:cNvPr id="18" name="Oval 17"/>
          <p:cNvSpPr/>
          <p:nvPr/>
        </p:nvSpPr>
        <p:spPr>
          <a:xfrm>
            <a:off x="6344285" y="2097699"/>
            <a:ext cx="1371600" cy="1371600"/>
          </a:xfrm>
          <a:prstGeom prst="ellipse">
            <a:avLst/>
          </a:prstGeom>
          <a:solidFill>
            <a:schemeClr val="accent4">
              <a:alpha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GOI</a:t>
            </a:r>
            <a:endParaRPr lang="en-US" sz="1600" dirty="0"/>
          </a:p>
        </p:txBody>
      </p:sp>
      <p:sp>
        <p:nvSpPr>
          <p:cNvPr id="3" name="Down Arrow 2"/>
          <p:cNvSpPr/>
          <p:nvPr/>
        </p:nvSpPr>
        <p:spPr>
          <a:xfrm>
            <a:off x="1342071" y="5195165"/>
            <a:ext cx="237491" cy="288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2917403" y="5195165"/>
            <a:ext cx="237491" cy="28854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539227" y="5195165"/>
            <a:ext cx="237491" cy="28854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911340" y="5195165"/>
            <a:ext cx="237491" cy="288544"/>
          </a:xfrm>
          <a:prstGeom prst="downArrow">
            <a:avLst/>
          </a:prstGeom>
          <a:solidFill>
            <a:srgbClr val="D1C0B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53941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27864 0.364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182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18004 0.23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1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0.00509 L 0.21997 0.22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24" grpId="0" animBg="1"/>
      <p:bldP spid="14" grpId="0" animBg="1"/>
      <p:bldP spid="15" grpId="0" animBg="1"/>
      <p:bldP spid="17" grpId="0" animBg="1"/>
      <p:bldP spid="18" grpId="0" animBg="1"/>
      <p:bldP spid="3" grpId="0" animBg="1"/>
      <p:bldP spid="19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t="57530" r="73845" b="1"/>
          <a:stretch/>
        </p:blipFill>
        <p:spPr>
          <a:xfrm>
            <a:off x="148237" y="4666293"/>
            <a:ext cx="3385538" cy="18548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3850" y="3675394"/>
            <a:ext cx="1847850" cy="6572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Number of  your GOI induced/repressed/DE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81500" y="3675394"/>
            <a:ext cx="1847850" cy="6572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Overlap expected by random chance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381500" y="4751091"/>
            <a:ext cx="1847850" cy="6572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P-value of an overlap of the given size or larger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52675" y="3675394"/>
            <a:ext cx="1847850" cy="6572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Total number of genes induced/repressed/DE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6" idx="2"/>
          </p:cNvCxnSpPr>
          <p:nvPr/>
        </p:nvCxnSpPr>
        <p:spPr>
          <a:xfrm>
            <a:off x="1247775" y="4332619"/>
            <a:ext cx="438150" cy="41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38375" y="4332619"/>
            <a:ext cx="138112" cy="41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785463" y="4332619"/>
            <a:ext cx="1603181" cy="496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714750" y="4962525"/>
            <a:ext cx="600075" cy="3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4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Three:</a:t>
            </a:r>
            <a:br>
              <a:rPr lang="en-US" dirty="0" smtClean="0"/>
            </a:br>
            <a:r>
              <a:rPr lang="en-US" dirty="0" smtClean="0"/>
              <a:t>Sort the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Sort the TFs as </a:t>
            </a:r>
            <a:r>
              <a:rPr lang="en-US" dirty="0" smtClean="0"/>
              <a:t>desired</a:t>
            </a:r>
          </a:p>
          <a:p>
            <a:pPr lvl="1"/>
            <a:r>
              <a:rPr lang="en-US" sz="1400" dirty="0" smtClean="0"/>
              <a:t>Each column title has an arrow that pulls up sorting options</a:t>
            </a:r>
            <a:endParaRPr lang="en-US" sz="1400" dirty="0" smtClean="0"/>
          </a:p>
          <a:p>
            <a:r>
              <a:rPr lang="en-US" sz="1400" dirty="0" smtClean="0"/>
              <a:t>Sorting by the significance or size of the overlap is generally the most useful view</a:t>
            </a:r>
          </a:p>
          <a:p>
            <a:r>
              <a:rPr lang="en-US" sz="1400" dirty="0" smtClean="0"/>
              <a:t>The order of TFs in the Output table determines the order of TFs in the 'Readout' tabs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396" t="19395" r="38264" b="9601"/>
          <a:stretch/>
        </p:blipFill>
        <p:spPr>
          <a:xfrm>
            <a:off x="4633395" y="1700784"/>
            <a:ext cx="4209973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ri">
  <a:themeElements>
    <a:clrScheme name="Seattle BioMed">
      <a:dk1>
        <a:sysClr val="windowText" lastClr="000000"/>
      </a:dk1>
      <a:lt1>
        <a:sysClr val="window" lastClr="FFFFFF"/>
      </a:lt1>
      <a:dk2>
        <a:srgbClr val="232F84"/>
      </a:dk2>
      <a:lt2>
        <a:srgbClr val="EEECE1"/>
      </a:lt2>
      <a:accent1>
        <a:srgbClr val="BF311A"/>
      </a:accent1>
      <a:accent2>
        <a:srgbClr val="C2A204"/>
      </a:accent2>
      <a:accent3>
        <a:srgbClr val="7ED0E0"/>
      </a:accent3>
      <a:accent4>
        <a:srgbClr val="98A6D4"/>
      </a:accent4>
      <a:accent5>
        <a:srgbClr val="EFE9E5"/>
      </a:accent5>
      <a:accent6>
        <a:srgbClr val="BECC8D"/>
      </a:accent6>
      <a:hlink>
        <a:srgbClr val="BF311A"/>
      </a:hlink>
      <a:folHlink>
        <a:srgbClr val="BF311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ri" id="{E9018D29-E1CC-4759-AC98-3CEDD70C8F0D}" vid="{D7A6F480-7660-4F05-9F2D-FF298A68D7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sbri</Template>
  <TotalTime>405</TotalTime>
  <Words>476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Segoe UI</vt:lpstr>
      <vt:lpstr>Wingdings</vt:lpstr>
      <vt:lpstr>sbri</vt:lpstr>
      <vt:lpstr>Using the TFOE transcriptional regulation network spreadsheet tool</vt:lpstr>
      <vt:lpstr>What is the TFOE network?</vt:lpstr>
      <vt:lpstr>Getting started</vt:lpstr>
      <vt:lpstr>Step One:  Choose your gene(s) of interest</vt:lpstr>
      <vt:lpstr>Step Two: Input your genes of interest (GOI)</vt:lpstr>
      <vt:lpstr>PowerPoint Presentation</vt:lpstr>
      <vt:lpstr>PowerPoint Presentation</vt:lpstr>
      <vt:lpstr>PowerPoint Presentation</vt:lpstr>
      <vt:lpstr>Step Three: Sort the output</vt:lpstr>
      <vt:lpstr>Step Four: TFOE.Readout</vt:lpstr>
    </vt:vector>
  </TitlesOfParts>
  <Company>Seattle BioMed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TFOE transcriptional regulation network spreadsheet tool</dc:title>
  <dc:creator>Tige Rustad</dc:creator>
  <cp:lastModifiedBy>Tige Rustad</cp:lastModifiedBy>
  <cp:revision>30</cp:revision>
  <dcterms:created xsi:type="dcterms:W3CDTF">2014-10-30T22:16:54Z</dcterms:created>
  <dcterms:modified xsi:type="dcterms:W3CDTF">2015-01-08T19:04:39Z</dcterms:modified>
</cp:coreProperties>
</file>